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379" r:id="rId2"/>
    <p:sldId id="413" r:id="rId3"/>
    <p:sldId id="399" r:id="rId4"/>
    <p:sldId id="416" r:id="rId5"/>
    <p:sldId id="404" r:id="rId6"/>
    <p:sldId id="418" r:id="rId7"/>
    <p:sldId id="419" r:id="rId8"/>
    <p:sldId id="421" r:id="rId9"/>
    <p:sldId id="423" r:id="rId10"/>
    <p:sldId id="424" r:id="rId11"/>
    <p:sldId id="425" r:id="rId12"/>
    <p:sldId id="430" r:id="rId13"/>
    <p:sldId id="433" r:id="rId14"/>
    <p:sldId id="426" r:id="rId15"/>
    <p:sldId id="432" r:id="rId16"/>
    <p:sldId id="427" r:id="rId17"/>
    <p:sldId id="412" r:id="rId18"/>
    <p:sldId id="428" r:id="rId19"/>
    <p:sldId id="429" r:id="rId20"/>
    <p:sldId id="414" r:id="rId21"/>
    <p:sldId id="415" r:id="rId22"/>
  </p:sldIdLst>
  <p:sldSz cx="9144000" cy="6858000" type="screen4x3"/>
  <p:notesSz cx="6794500" cy="9931400"/>
  <p:defaultTextStyle>
    <a:defPPr>
      <a:defRPr lang="it-IT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FANO IVANCICH" initials="SI" lastIdx="1" clrIdx="0">
    <p:extLst>
      <p:ext uri="{19B8F6BF-5375-455C-9EA6-DF929625EA0E}">
        <p15:presenceInfo xmlns:p15="http://schemas.microsoft.com/office/powerpoint/2012/main" userId="S::stefano.ivancich@studenti.unipd.it::912c20aa-3f77-49b7-8322-249ce98955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008000"/>
    <a:srgbClr val="0000FF"/>
    <a:srgbClr val="FF6600"/>
    <a:srgbClr val="CCFFCC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23" autoAdjust="0"/>
    <p:restoredTop sz="76518" autoAdjust="0"/>
  </p:normalViewPr>
  <p:slideViewPr>
    <p:cSldViewPr snapToGrid="0" snapToObjects="1">
      <p:cViewPr varScale="1">
        <p:scale>
          <a:sx n="114" d="100"/>
          <a:sy n="114" d="100"/>
        </p:scale>
        <p:origin x="1122" y="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-3984" y="-96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730E19B0-7174-4B35-B33A-CE2E4DF990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DA81A4B-ED12-473D-A737-B3C6654BAC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BE15E-223F-41F1-9F94-2D73857FC7BA}" type="datetimeFigureOut">
              <a:rPr lang="it-IT" smtClean="0"/>
              <a:t>13/08/2020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83F05D-6931-4F70-9948-438323D247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8A06077-31D5-449F-B4D3-7B3266E84F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8100" y="9432925"/>
            <a:ext cx="2944813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0C40D-AD1E-4257-9F0D-BA61E0FA0D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348509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5D547F-65FD-47CC-958C-BA7CCFE85A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05E981-904D-4FCC-ABCB-BF7E630F16B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2AD04753-9C7D-45A1-B290-034DCD5D3C5A}" type="datetimeFigureOut">
              <a:rPr lang="it-IT" altLang="it-IT"/>
              <a:pPr/>
              <a:t>13/08/2020</a:t>
            </a:fld>
            <a:endParaRPr lang="it-IT" altLang="it-IT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606803F-FCF3-4CAE-BF31-BF21FE48D9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4400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t-IT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84C5FDF-CA5D-4DCB-8645-BA7C19070D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8050"/>
            <a:ext cx="5435600" cy="4468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t-IT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A890B-2215-4FCF-A847-62414C03BA8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481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AD787-F1FE-42D3-804A-9496AE4979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8100" y="9432925"/>
            <a:ext cx="2944813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00664C11-2C8B-4B5A-ACDF-DD795DDB2557}" type="slidenum">
              <a:rPr lang="it-IT" altLang="it-IT"/>
              <a:pPr/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input audio waveform X is split into S frames of 1 second.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It is to computational expensive to use the model for each frame. So we can use a VAD (Voice Activity Detection) or Silence filter to let the model process just the frames that contains voice.</a:t>
            </a:r>
          </a:p>
          <a:p>
            <a:r>
              <a:rPr lang="en-US" dirty="0"/>
              <a:t>This component must be very compact, low computational expensive and very fast, like just ignoring anything under 40db, it can be a piece of software or even a little piece hardware like some home device are using </a:t>
            </a:r>
            <a:r>
              <a:rPr lang="en-US" dirty="0" err="1"/>
              <a:t>nowdays</a:t>
            </a:r>
            <a:r>
              <a:rPr lang="en-US" dirty="0"/>
              <a:t>.</a:t>
            </a:r>
          </a:p>
          <a:p>
            <a:r>
              <a:rPr lang="en-US" dirty="0"/>
              <a:t>We need to aggregate the CNN predictions to come up to a decision on X.</a:t>
            </a:r>
          </a:p>
          <a:p>
            <a:r>
              <a:rPr lang="en-US" dirty="0"/>
              <a:t>Fusion rules can be used to reach a ﬁnal decision, such as the majority vote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39798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9842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9540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an array of 16,000 dimensions, which represents 1-second of audio sampled at 16kHz.</a:t>
            </a:r>
          </a:p>
          <a:p>
            <a:r>
              <a:rPr lang="en-US" dirty="0"/>
              <a:t>The architecture 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MS PGothic" panose="020B0600070205080204" pitchFamily="34" charset="-128"/>
                <a:cs typeface="ＭＳ Ｐゴシック" charset="0"/>
              </a:rPr>
              <a:t>composed of 4 convolutional layers, possibly interlaced with max pooling layers, followed by 2 fully connected layers and an output layer.</a:t>
            </a:r>
            <a:endParaRPr lang="en-US" dirty="0"/>
          </a:p>
          <a:p>
            <a:r>
              <a:rPr lang="en-US" dirty="0"/>
              <a:t>In order to reduce the over-fitting, batch normalization is applied after the activation function of each convolution layer.</a:t>
            </a:r>
          </a:p>
          <a:p>
            <a:r>
              <a:rPr lang="en-US" dirty="0"/>
              <a:t>after the last pooling layer, there are two fully connected layers with 128 and 64 neurons respectively on which a drop-out is applied with a probability of 0.25 for both layers.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90666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9618EC63-3F1C-4708-8BBD-F754E0683254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Immagine 10" descr="DEI.eps">
            <a:extLst>
              <a:ext uri="{FF2B5EF4-FFF2-40B4-BE49-F238E27FC236}">
                <a16:creationId xmlns:a16="http://schemas.microsoft.com/office/drawing/2014/main" id="{88A4B2A4-3F0B-41B8-A0B5-7F6AF37835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3" t="31972" r="28108" b="33784"/>
          <a:stretch>
            <a:fillRect/>
          </a:stretch>
        </p:blipFill>
        <p:spPr bwMode="auto">
          <a:xfrm>
            <a:off x="0" y="1604963"/>
            <a:ext cx="1566863" cy="98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14">
            <a:extLst>
              <a:ext uri="{FF2B5EF4-FFF2-40B4-BE49-F238E27FC236}">
                <a16:creationId xmlns:a16="http://schemas.microsoft.com/office/drawing/2014/main" id="{03802282-C4C4-4396-8C29-825691C5ADBE}"/>
              </a:ext>
            </a:extLst>
          </p:cNvPr>
          <p:cNvSpPr/>
          <p:nvPr userDrawn="1"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456">
            <a:extLst>
              <a:ext uri="{FF2B5EF4-FFF2-40B4-BE49-F238E27FC236}">
                <a16:creationId xmlns:a16="http://schemas.microsoft.com/office/drawing/2014/main" id="{1EEBF248-0272-48E8-AE89-2991295978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200" y="4683125"/>
            <a:ext cx="1547813" cy="145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C:\Documents and Settings\Andrea\My Documents\Downloads\DEI\DEI.png">
            <a:extLst>
              <a:ext uri="{FF2B5EF4-FFF2-40B4-BE49-F238E27FC236}">
                <a16:creationId xmlns:a16="http://schemas.microsoft.com/office/drawing/2014/main" id="{A295E3C2-7787-4EF9-9975-BB6BB60150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4221163"/>
            <a:ext cx="2260600" cy="226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612224" y="2743200"/>
            <a:ext cx="7123113" cy="1673225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noProof="0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4208" y="1613568"/>
            <a:ext cx="7480968" cy="990600"/>
          </a:xfrm>
          <a:prstGeom prst="rect">
            <a:avLst/>
          </a:prstGeom>
          <a:solidFill>
            <a:srgbClr val="8F161C"/>
          </a:solidFill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 noProof="0"/>
              <a:t>Fare clic per modificare stile</a:t>
            </a:r>
          </a:p>
        </p:txBody>
      </p:sp>
      <p:sp>
        <p:nvSpPr>
          <p:cNvPr id="9" name="Segnaposto data 11">
            <a:extLst>
              <a:ext uri="{FF2B5EF4-FFF2-40B4-BE49-F238E27FC236}">
                <a16:creationId xmlns:a16="http://schemas.microsoft.com/office/drawing/2014/main" id="{E60B094F-F63B-4CFA-8A13-F88A219B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0" name="Segnaposto piè di pagina 13">
            <a:extLst>
              <a:ext uri="{FF2B5EF4-FFF2-40B4-BE49-F238E27FC236}">
                <a16:creationId xmlns:a16="http://schemas.microsoft.com/office/drawing/2014/main" id="{40037900-1213-475B-ACE1-758B373C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81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6">
            <a:extLst>
              <a:ext uri="{FF2B5EF4-FFF2-40B4-BE49-F238E27FC236}">
                <a16:creationId xmlns:a16="http://schemas.microsoft.com/office/drawing/2014/main" id="{6E16F2A7-208A-48EC-92C1-AAD50D527F1B}"/>
              </a:ext>
            </a:extLst>
          </p:cNvPr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ttangolo 7">
            <a:extLst>
              <a:ext uri="{FF2B5EF4-FFF2-40B4-BE49-F238E27FC236}">
                <a16:creationId xmlns:a16="http://schemas.microsoft.com/office/drawing/2014/main" id="{88111850-52AA-44E9-B1F1-2A993983C509}"/>
              </a:ext>
            </a:extLst>
          </p:cNvPr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rgbClr val="8F161C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8">
            <a:extLst>
              <a:ext uri="{FF2B5EF4-FFF2-40B4-BE49-F238E27FC236}">
                <a16:creationId xmlns:a16="http://schemas.microsoft.com/office/drawing/2014/main" id="{2631C475-CB16-4CF4-ABFD-6F18B9EDAF20}"/>
              </a:ext>
            </a:extLst>
          </p:cNvPr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7" name="Segnaposto data 3">
            <a:extLst>
              <a:ext uri="{FF2B5EF4-FFF2-40B4-BE49-F238E27FC236}">
                <a16:creationId xmlns:a16="http://schemas.microsoft.com/office/drawing/2014/main" id="{49E3ED01-4519-4A5F-8D76-E606F18198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4">
            <a:extLst>
              <a:ext uri="{FF2B5EF4-FFF2-40B4-BE49-F238E27FC236}">
                <a16:creationId xmlns:a16="http://schemas.microsoft.com/office/drawing/2014/main" id="{B01C5135-7413-4185-B1C7-80EB5E388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1949CFF8-FF6D-43C9-B353-2047D2E9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B384AE0-483E-4225-9ED3-198E56E808E8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346108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olo, test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39CC1E-EE77-4C01-BC85-13A99389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61125"/>
            <a:ext cx="3187700" cy="260350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921D30-58EF-44FB-91D7-7A8FD0D2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1600" y="6435725"/>
            <a:ext cx="2895600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203DAA6-D34B-408D-B70B-082F1EB12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5930" y="6492875"/>
            <a:ext cx="1232140" cy="365125"/>
          </a:xfrm>
        </p:spPr>
        <p:txBody>
          <a:bodyPr/>
          <a:lstStyle/>
          <a:p>
            <a:r>
              <a:rPr lang="en-US" altLang="it-IT" dirty="0"/>
              <a:t>15 July 2019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204AA59-B7C8-4283-A154-03E01D2B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794" y="6475562"/>
            <a:ext cx="2744788" cy="365125"/>
          </a:xfrm>
        </p:spPr>
        <p:txBody>
          <a:bodyPr/>
          <a:lstStyle/>
          <a:p>
            <a:pPr>
              <a:defRPr/>
            </a:pPr>
            <a:r>
              <a:rPr lang="it-IT" dirty="0"/>
              <a:t>Ivancich Stefano </a:t>
            </a:r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F04B57C-CAC7-46FF-866E-1CF1419B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6477000"/>
            <a:ext cx="838200" cy="381000"/>
          </a:xfrm>
        </p:spPr>
        <p:txBody>
          <a:bodyPr/>
          <a:lstStyle/>
          <a:p>
            <a:fld id="{7A1D8CC2-AC32-48BF-A9F5-B79D7A95954F}" type="slidenum">
              <a:rPr lang="en-US" altLang="it-IT" smtClean="0"/>
              <a:pPr/>
              <a:t>‹N›</a:t>
            </a:fld>
            <a:endParaRPr lang="en-US" altLang="it-IT" dirty="0"/>
          </a:p>
        </p:txBody>
      </p:sp>
    </p:spTree>
    <p:extLst>
      <p:ext uri="{BB962C8B-B14F-4D97-AF65-F5344CB8AC3E}">
        <p14:creationId xmlns:p14="http://schemas.microsoft.com/office/powerpoint/2010/main" val="114759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B211F58-DADC-447F-A94E-E370C619D37C}"/>
              </a:ext>
            </a:extLst>
          </p:cNvPr>
          <p:cNvSpPr txBox="1">
            <a:spLocks/>
          </p:cNvSpPr>
          <p:nvPr userDrawn="1"/>
        </p:nvSpPr>
        <p:spPr>
          <a:xfrm>
            <a:off x="0" y="-17463"/>
            <a:ext cx="1323975" cy="990601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pPr defTabSz="914400" fontAlgn="auto">
              <a:spcAft>
                <a:spcPts val="0"/>
              </a:spcAft>
              <a:defRPr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8" descr="SigilloLogoLAST_WhiteOK">
            <a:extLst>
              <a:ext uri="{FF2B5EF4-FFF2-40B4-BE49-F238E27FC236}">
                <a16:creationId xmlns:a16="http://schemas.microsoft.com/office/drawing/2014/main" id="{B23F130F-1D47-429C-9C52-E274BFD7A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7" t="-9525" r="-1640" b="-6349"/>
          <a:stretch>
            <a:fillRect/>
          </a:stretch>
        </p:blipFill>
        <p:spPr bwMode="auto">
          <a:xfrm>
            <a:off x="7218363" y="-7938"/>
            <a:ext cx="1925637" cy="974726"/>
          </a:xfrm>
          <a:prstGeom prst="rect">
            <a:avLst/>
          </a:pr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magine 11" descr="DEI-neg.png">
            <a:extLst>
              <a:ext uri="{FF2B5EF4-FFF2-40B4-BE49-F238E27FC236}">
                <a16:creationId xmlns:a16="http://schemas.microsoft.com/office/drawing/2014/main" id="{271C40DB-EE05-469F-92FF-38D05FD11A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69850"/>
            <a:ext cx="1222375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-12522"/>
            <a:ext cx="5820611" cy="990600"/>
          </a:xfrm>
          <a:prstGeom prst="rect">
            <a:avLst/>
          </a:prstGeom>
          <a:solidFill>
            <a:srgbClr val="800000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>
            <a:normAutofit/>
          </a:bodyPr>
          <a:lstStyle>
            <a:lvl1pPr algn="ctr">
              <a:buNone/>
              <a:defRPr sz="36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13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7" name="Segnaposto data 11">
            <a:extLst>
              <a:ext uri="{FF2B5EF4-FFF2-40B4-BE49-F238E27FC236}">
                <a16:creationId xmlns:a16="http://schemas.microsoft.com/office/drawing/2014/main" id="{0B962183-4D7A-42AD-A823-F653ABB2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piè di pagina 13">
            <a:extLst>
              <a:ext uri="{FF2B5EF4-FFF2-40B4-BE49-F238E27FC236}">
                <a16:creationId xmlns:a16="http://schemas.microsoft.com/office/drawing/2014/main" id="{2EB8B79B-2577-424C-B5BE-949FE0D9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77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6">
            <a:extLst>
              <a:ext uri="{FF2B5EF4-FFF2-40B4-BE49-F238E27FC236}">
                <a16:creationId xmlns:a16="http://schemas.microsoft.com/office/drawing/2014/main" id="{4003EA23-BEFB-4581-BDFE-AAB145918D49}"/>
              </a:ext>
            </a:extLst>
          </p:cNvPr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8" descr="C:\Documents and Settings\Andrea\My Documents\Downloads\DEI\DEI.png">
            <a:extLst>
              <a:ext uri="{FF2B5EF4-FFF2-40B4-BE49-F238E27FC236}">
                <a16:creationId xmlns:a16="http://schemas.microsoft.com/office/drawing/2014/main" id="{16BEEC2C-3543-4D4C-8342-04AA2D7E8FF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3" y="879475"/>
            <a:ext cx="2262187" cy="22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</p:spPr>
        <p:txBody>
          <a:bodyPr anchor="b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07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626" y="120531"/>
            <a:ext cx="6978316" cy="99060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Fare clic per modificare stile</a:t>
            </a:r>
            <a:endParaRPr lang="en-US" dirty="0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 noProof="0"/>
              <a:t>Fare clic per modificare gli stili del testo dello schema</a:t>
            </a:r>
          </a:p>
          <a:p>
            <a:pPr lvl="1"/>
            <a:r>
              <a:rPr lang="en-US" noProof="0"/>
              <a:t>Secondo livello</a:t>
            </a:r>
          </a:p>
          <a:p>
            <a:pPr lvl="2"/>
            <a:r>
              <a:rPr lang="en-US" noProof="0"/>
              <a:t>Terzo livello</a:t>
            </a:r>
          </a:p>
          <a:p>
            <a:pPr lvl="3"/>
            <a:r>
              <a:rPr lang="en-US" noProof="0"/>
              <a:t>Quarto livello</a:t>
            </a:r>
          </a:p>
          <a:p>
            <a:pPr lvl="4"/>
            <a:r>
              <a:rPr lang="en-US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E43236-6E64-4D63-8B22-FEE7B7605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571F4AB-1920-4FD3-A9F5-30AAB21B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6F8444-6F8C-45BD-A879-11A7C693D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34113FD-3850-44A4-9600-379DB4E7D5DF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2315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2" y="228600"/>
            <a:ext cx="6968957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7">
            <a:extLst>
              <a:ext uri="{FF2B5EF4-FFF2-40B4-BE49-F238E27FC236}">
                <a16:creationId xmlns:a16="http://schemas.microsoft.com/office/drawing/2014/main" id="{6253478B-7154-46EE-B9F7-58D3934B5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numero diapositiva 9">
            <a:extLst>
              <a:ext uri="{FF2B5EF4-FFF2-40B4-BE49-F238E27FC236}">
                <a16:creationId xmlns:a16="http://schemas.microsoft.com/office/drawing/2014/main" id="{17C024EB-6E73-498D-A819-01F1BB49B1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61C515EF-1388-40C5-A069-34A9BAA3B9F0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7" name="Segnaposto piè di pagina 11">
            <a:extLst>
              <a:ext uri="{FF2B5EF4-FFF2-40B4-BE49-F238E27FC236}">
                <a16:creationId xmlns:a16="http://schemas.microsoft.com/office/drawing/2014/main" id="{3AAEDA35-49AD-47F0-83F1-CCA9D3A7BA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51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818104" y="273050"/>
            <a:ext cx="6884737" cy="869950"/>
          </a:xfrm>
          <a:prstGeom prst="rect">
            <a:avLst/>
          </a:prstGeo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7" name="Segnaposto data 9">
            <a:extLst>
              <a:ext uri="{FF2B5EF4-FFF2-40B4-BE49-F238E27FC236}">
                <a16:creationId xmlns:a16="http://schemas.microsoft.com/office/drawing/2014/main" id="{59CF3DB4-62BB-4F59-974C-0E16AD454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8" name="Segnaposto numero diapositiva 11">
            <a:extLst>
              <a:ext uri="{FF2B5EF4-FFF2-40B4-BE49-F238E27FC236}">
                <a16:creationId xmlns:a16="http://schemas.microsoft.com/office/drawing/2014/main" id="{779CB8C1-5AD2-4E3C-BE32-A0D6E2FFB8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B4DC7368-C0C7-45FB-B532-E039329825BC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9" name="Segnaposto piè di pagina 13">
            <a:extLst>
              <a:ext uri="{FF2B5EF4-FFF2-40B4-BE49-F238E27FC236}">
                <a16:creationId xmlns:a16="http://schemas.microsoft.com/office/drawing/2014/main" id="{7AE73E92-8E86-47EE-AE23-E3B883C6801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6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9391" y="286418"/>
            <a:ext cx="7184188" cy="86995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solidFill>
            <a:srgbClr val="8F161C"/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F601909-2351-4418-B776-E5F9E88D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539BD6-0C40-47A0-A677-2DCC3E80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E2CC77-0C77-4B5D-87BC-E6506B56D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6CA7A-D8C8-4950-9672-94C10C2A3FC5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80498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73F0572A-940E-4792-B681-62F0C5A1321C}"/>
              </a:ext>
            </a:extLst>
          </p:cNvPr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184AEE3-E1FE-44A5-B214-797EEF5D53C6}"/>
              </a:ext>
            </a:extLst>
          </p:cNvPr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E74B956-7CAB-40E3-AEF2-3F0BF606C3CB}"/>
              </a:ext>
            </a:extLst>
          </p:cNvPr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rgbClr val="8F161C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1B79ACD-56BE-4B1F-BDE3-E74FD69C9DC0}"/>
              </a:ext>
            </a:extLst>
          </p:cNvPr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Immagine 14" descr="DEI.eps">
            <a:extLst>
              <a:ext uri="{FF2B5EF4-FFF2-40B4-BE49-F238E27FC236}">
                <a16:creationId xmlns:a16="http://schemas.microsoft.com/office/drawing/2014/main" id="{71817F77-9210-421C-BC40-370C40181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3" t="31972" r="27361" b="30646"/>
          <a:stretch>
            <a:fillRect/>
          </a:stretch>
        </p:blipFill>
        <p:spPr bwMode="auto">
          <a:xfrm>
            <a:off x="0" y="3589338"/>
            <a:ext cx="1484313" cy="102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Fare clic per modificare gli stili del testo dello schema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Fare clic sull'icona per inserire un'immagine</a:t>
            </a:r>
            <a:endParaRPr lang="en-US" noProof="0" dirty="0"/>
          </a:p>
        </p:txBody>
      </p:sp>
      <p:sp>
        <p:nvSpPr>
          <p:cNvPr id="10" name="Segnaposto data 11">
            <a:extLst>
              <a:ext uri="{FF2B5EF4-FFF2-40B4-BE49-F238E27FC236}">
                <a16:creationId xmlns:a16="http://schemas.microsoft.com/office/drawing/2014/main" id="{179F4D11-977B-4EAE-910F-2C054C87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11" name="Segnaposto numero diapositiva 12">
            <a:extLst>
              <a:ext uri="{FF2B5EF4-FFF2-40B4-BE49-F238E27FC236}">
                <a16:creationId xmlns:a16="http://schemas.microsoft.com/office/drawing/2014/main" id="{931650F2-4710-4443-8D8E-2D7C7465DE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fld id="{D7D9A8EF-5964-469B-B6B8-A1A04A8AEE88}" type="slidenum">
              <a:rPr lang="en-US" altLang="it-IT"/>
              <a:pPr/>
              <a:t>‹N›</a:t>
            </a:fld>
            <a:endParaRPr lang="en-US" altLang="it-IT"/>
          </a:p>
        </p:txBody>
      </p:sp>
      <p:sp>
        <p:nvSpPr>
          <p:cNvPr id="12" name="Segnaposto piè di pagina 13">
            <a:extLst>
              <a:ext uri="{FF2B5EF4-FFF2-40B4-BE49-F238E27FC236}">
                <a16:creationId xmlns:a16="http://schemas.microsoft.com/office/drawing/2014/main" id="{5E5AE1B6-82E3-4538-805E-07CD6E46C8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6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51263" y="241968"/>
            <a:ext cx="7222976" cy="9741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CF20D8-CE3C-42CB-96F7-FFDAD7AE3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59760D-C0E6-4247-8969-9ED2F6C9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C453885-984F-4064-8A06-464524B0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1271588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fld id="{8D869FAD-22E2-41D6-B70E-744273523090}" type="slidenum">
              <a:rPr lang="en-US" altLang="it-IT"/>
              <a:pPr/>
              <a:t>‹N›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4737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egnaposto testo 12">
            <a:extLst>
              <a:ext uri="{FF2B5EF4-FFF2-40B4-BE49-F238E27FC236}">
                <a16:creationId xmlns:a16="http://schemas.microsoft.com/office/drawing/2014/main" id="{93EAA8BA-FED8-41D4-949F-1FA0205C6BF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27013" y="1376363"/>
            <a:ext cx="8756650" cy="510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/>
              <a:t>Fare clic per modificare gli stili del testo dello schema</a:t>
            </a:r>
          </a:p>
          <a:p>
            <a:pPr lvl="1"/>
            <a:r>
              <a:rPr lang="en-US" altLang="it-IT"/>
              <a:t>Secondo livello</a:t>
            </a:r>
          </a:p>
          <a:p>
            <a:pPr lvl="2"/>
            <a:r>
              <a:rPr lang="en-US" altLang="it-IT"/>
              <a:t>Terzo livello</a:t>
            </a:r>
          </a:p>
          <a:p>
            <a:pPr lvl="3"/>
            <a:r>
              <a:rPr lang="en-US" altLang="it-IT"/>
              <a:t>Quarto livello</a:t>
            </a:r>
          </a:p>
          <a:p>
            <a:pPr lvl="4"/>
            <a:r>
              <a:rPr lang="en-US" altLang="it-IT"/>
              <a:t>Quinto livello</a:t>
            </a:r>
          </a:p>
        </p:txBody>
      </p:sp>
      <p:sp>
        <p:nvSpPr>
          <p:cNvPr id="14" name="Segnaposto data 13">
            <a:extLst>
              <a:ext uri="{FF2B5EF4-FFF2-40B4-BE49-F238E27FC236}">
                <a16:creationId xmlns:a16="http://schemas.microsoft.com/office/drawing/2014/main" id="{D6EEE8F7-2AAA-4BD1-9BE8-82B4B98344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483350"/>
            <a:ext cx="26670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endParaRPr lang="en-US" alt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816FFFA-AF79-4F52-B885-90C9A2C9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6800" y="6477000"/>
            <a:ext cx="2744788" cy="365125"/>
          </a:xfrm>
          <a:prstGeom prst="rect">
            <a:avLst/>
          </a:prstGeom>
        </p:spPr>
        <p:txBody>
          <a:bodyPr vert="horz" anchor="ctr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it-IT"/>
              <a:t>Università degli Studi di Padova – CLSI Scienze Motorie Zimi Sawacha e-mail: zimi.sawacha@dei.unipd.it web: http://www.dei.unipd.it/corsi/bioingegneria/sawacha/ </a:t>
            </a:r>
            <a:endParaRPr lang="en-US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B44C8B5F-7830-4C1D-8AF0-F12C0C76CF8F}"/>
              </a:ext>
            </a:extLst>
          </p:cNvPr>
          <p:cNvSpPr/>
          <p:nvPr userDrawn="1"/>
        </p:nvSpPr>
        <p:spPr>
          <a:xfrm>
            <a:off x="0" y="0"/>
            <a:ext cx="9144000" cy="1030288"/>
          </a:xfrm>
          <a:prstGeom prst="rect">
            <a:avLst/>
          </a:prstGeom>
          <a:solidFill>
            <a:srgbClr val="9B00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sp>
        <p:nvSpPr>
          <p:cNvPr id="25" name="Segnaposto numero diapositiva 28">
            <a:extLst>
              <a:ext uri="{FF2B5EF4-FFF2-40B4-BE49-F238E27FC236}">
                <a16:creationId xmlns:a16="http://schemas.microsoft.com/office/drawing/2014/main" id="{E0BCAF6C-B6EA-476C-93C6-C2F4C1326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38613" y="6477000"/>
            <a:ext cx="838200" cy="381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2"/>
                </a:solidFill>
                <a:latin typeface="Tw Cen MT" panose="020B0602020104020603" pitchFamily="34" charset="0"/>
              </a:defRPr>
            </a:lvl1pPr>
          </a:lstStyle>
          <a:p>
            <a:fld id="{7A1D8CC2-AC32-48BF-A9F5-B79D7A95954F}" type="slidenum">
              <a:rPr lang="en-US" altLang="it-IT"/>
              <a:pPr/>
              <a:t>‹N›</a:t>
            </a:fld>
            <a:endParaRPr lang="en-US" altLang="it-IT"/>
          </a:p>
        </p:txBody>
      </p:sp>
      <p:pic>
        <p:nvPicPr>
          <p:cNvPr id="1031" name="Immagine 11" descr="DEI-neg.png">
            <a:extLst>
              <a:ext uri="{FF2B5EF4-FFF2-40B4-BE49-F238E27FC236}">
                <a16:creationId xmlns:a16="http://schemas.microsoft.com/office/drawing/2014/main" id="{57596463-73DE-4AD0-9418-AA743210945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350" y="125413"/>
            <a:ext cx="1323975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FFFFFF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  <a:ea typeface="MS PGothic" panose="020B0600070205080204" pitchFamily="34" charset="-128"/>
          <a:cs typeface="ＭＳ Ｐゴシック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4400">
          <a:solidFill>
            <a:srgbClr val="FFFFFF"/>
          </a:solidFill>
          <a:latin typeface="Tw Cen MT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rgbClr val="800000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rgbClr val="FF6600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rgbClr val="3366FF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olo 1">
            <a:extLst>
              <a:ext uri="{FF2B5EF4-FFF2-40B4-BE49-F238E27FC236}">
                <a16:creationId xmlns:a16="http://schemas.microsoft.com/office/drawing/2014/main" id="{E94BF679-AC30-4EAD-A419-EDA1EBC065E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0" y="1189038"/>
            <a:ext cx="9144000" cy="182086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it-IT" sz="5400" dirty="0"/>
              <a:t>End-to-End Framework for</a:t>
            </a:r>
            <a:br>
              <a:rPr lang="en-US" altLang="it-IT" sz="5400" dirty="0"/>
            </a:br>
            <a:r>
              <a:rPr lang="en-US" altLang="it-IT" sz="5400" dirty="0"/>
              <a:t>Keyword Spotting</a:t>
            </a:r>
            <a:endParaRPr lang="en-GB" altLang="it-IT" sz="5400" dirty="0"/>
          </a:p>
        </p:txBody>
      </p:sp>
      <p:pic>
        <p:nvPicPr>
          <p:cNvPr id="3" name="Picture 8" descr="http://ims.dei.unipd.it/websites/ircdl/images/dei-logo.gif">
            <a:extLst>
              <a:ext uri="{FF2B5EF4-FFF2-40B4-BE49-F238E27FC236}">
                <a16:creationId xmlns:a16="http://schemas.microsoft.com/office/drawing/2014/main" id="{5755C44F-A492-4972-BDC3-BF2C229D7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8255" y="4777789"/>
            <a:ext cx="2094398" cy="1384895"/>
          </a:xfrm>
          <a:prstGeom prst="rect">
            <a:avLst/>
          </a:prstGeom>
          <a:noFill/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EC9926AE-8346-4EE9-8BC0-A762B576E0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63" y="3133726"/>
            <a:ext cx="2724581" cy="14954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Students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Ivancich Stefano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Masiero Luca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D4372A6-7DFF-4307-862E-943901A82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9275" y="3133727"/>
            <a:ext cx="3255961" cy="149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800" b="1" dirty="0">
                <a:solidFill>
                  <a:srgbClr val="000000"/>
                </a:solidFill>
                <a:latin typeface="Garamond" panose="02020404030301010803" pitchFamily="18" charset="0"/>
              </a:rPr>
              <a:t>Supervisors: 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Rossi Michele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800" dirty="0" err="1">
                <a:solidFill>
                  <a:srgbClr val="000000"/>
                </a:solidFill>
                <a:latin typeface="Garamond" panose="02020404030301010803" pitchFamily="18" charset="0"/>
              </a:rPr>
              <a:t>Meneghello</a:t>
            </a: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 Francesca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394F868-4F85-4530-A22D-DDC49902C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3654" y="6184626"/>
            <a:ext cx="2996691" cy="50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28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317" r="54557" b="36513"/>
          <a:stretch/>
        </p:blipFill>
        <p:spPr>
          <a:xfrm>
            <a:off x="753664" y="1016001"/>
            <a:ext cx="7366794" cy="230416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Medium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58250" y="6408477"/>
            <a:ext cx="2857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9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6368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0337715"/>
                  </p:ext>
                </p:extLst>
              </p:nvPr>
            </p:nvGraphicFramePr>
            <p:xfrm>
              <a:off x="137157" y="3361334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94.3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95.0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94.8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92.7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92.2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91.7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469,398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262,998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675,798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832,673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399,233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1,266,113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b="1" noProof="0" dirty="0"/>
                            <a:t>With FE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38.49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29.55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38.23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41.82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32.25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39.72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30.01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46.76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33.03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47.08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0337715"/>
                  </p:ext>
                </p:extLst>
              </p:nvPr>
            </p:nvGraphicFramePr>
            <p:xfrm>
              <a:off x="137157" y="3361334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432159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12783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136483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13507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010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66667" t="-96800" r="-316667" b="-228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1905" t="-96800" r="-1905" b="-2288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94.3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95.0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94.8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92.7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92.2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91.7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469,398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262,998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675,798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832,673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399,233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1,266,113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b="1" noProof="0" dirty="0"/>
                            <a:t>With FE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30.75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38.49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29.55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38.23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30.76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41.82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32.25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39.72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30.01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46.76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33.03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47.08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85508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87" r="54557" b="69843"/>
          <a:stretch/>
        </p:blipFill>
        <p:spPr>
          <a:xfrm>
            <a:off x="734280" y="1028296"/>
            <a:ext cx="7675439" cy="24007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Small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05168" y="6383821"/>
            <a:ext cx="5514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10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6370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95975646"/>
                  </p:ext>
                </p:extLst>
              </p:nvPr>
            </p:nvGraphicFramePr>
            <p:xfrm>
              <a:off x="137159" y="3324988"/>
              <a:ext cx="8842372" cy="31394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47776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211278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92.9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90.0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89.2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86.5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300,618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127,818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473,418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604,757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241,877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967,637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b="1" noProof="0" dirty="0"/>
                            <a:t>With FE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31.00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38.31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29.27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38.23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30.54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40.23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32.86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37.97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29.48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48.15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30.31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40.99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ella 7">
                <a:extLst>
                  <a:ext uri="{FF2B5EF4-FFF2-40B4-BE49-F238E27FC236}">
                    <a16:creationId xmlns:a16="http://schemas.microsoft.com/office/drawing/2014/main" id="{FB598911-35CE-4888-B44F-5F9AE7A583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95975646"/>
                  </p:ext>
                </p:extLst>
              </p:nvPr>
            </p:nvGraphicFramePr>
            <p:xfrm>
              <a:off x="137159" y="3324988"/>
              <a:ext cx="8842372" cy="31394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50114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47776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2872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211278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45407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79321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6200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23762" t="-104800" r="-297525" b="-228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1905" t="-104800" r="-1905" b="-2288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92.9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90.0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89.2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86.5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300,618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127,818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473,418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604,757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241,877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967,637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b="1" noProof="0" dirty="0"/>
                            <a:t>With FE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31.00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38.31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29.27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38.23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30.54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40.23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32.86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37.97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29.48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48.15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30.31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40.99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226206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Ensemble 10-cmd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5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4898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 between the best models.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BA7069AF-2A7D-499C-ADE0-9FBFF07452C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33713501"/>
                  </p:ext>
                </p:extLst>
              </p:nvPr>
            </p:nvGraphicFramePr>
            <p:xfrm>
              <a:off x="135685" y="1781175"/>
              <a:ext cx="8842376" cy="44596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693115">
                      <a:extLst>
                        <a:ext uri="{9D8B030D-6E8A-4147-A177-3AD203B41FA5}">
                          <a16:colId xmlns:a16="http://schemas.microsoft.com/office/drawing/2014/main" val="4127210445"/>
                        </a:ext>
                      </a:extLst>
                    </a:gridCol>
                    <a:gridCol w="2543175">
                      <a:extLst>
                        <a:ext uri="{9D8B030D-6E8A-4147-A177-3AD203B41FA5}">
                          <a16:colId xmlns:a16="http://schemas.microsoft.com/office/drawing/2014/main" val="670516227"/>
                        </a:ext>
                      </a:extLst>
                    </a:gridCol>
                    <a:gridCol w="2395492">
                      <a:extLst>
                        <a:ext uri="{9D8B030D-6E8A-4147-A177-3AD203B41FA5}">
                          <a16:colId xmlns:a16="http://schemas.microsoft.com/office/drawing/2014/main" val="2516698560"/>
                        </a:ext>
                      </a:extLst>
                    </a:gridCol>
                    <a:gridCol w="2210594">
                      <a:extLst>
                        <a:ext uri="{9D8B030D-6E8A-4147-A177-3AD203B41FA5}">
                          <a16:colId xmlns:a16="http://schemas.microsoft.com/office/drawing/2014/main" val="3537406503"/>
                        </a:ext>
                      </a:extLst>
                    </a:gridCol>
                  </a:tblGrid>
                  <a:tr h="543415">
                    <a:tc rowSpan="3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3505676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Large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Medium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Small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4842728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/>
                            <a:t>DSConv L 80 Mels</a:t>
                          </a:r>
                        </a:p>
                        <a:p>
                          <a:pPr algn="ctr"/>
                          <a:r>
                            <a:rPr lang="it-IT" dirty="0"/>
                            <a:t>+</a:t>
                          </a:r>
                        </a:p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L 40 MFCC</a:t>
                          </a:r>
                        </a:p>
                        <a:p>
                          <a:pPr algn="ctr"/>
                          <a:r>
                            <a:rPr lang="it-IT" dirty="0"/>
                            <a:t>+</a:t>
                          </a:r>
                        </a:p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L 40 MFCC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dirty="0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L 40 MFCC</a:t>
                          </a:r>
                        </a:p>
                        <a:p>
                          <a:pPr algn="ctr"/>
                          <a:r>
                            <a:rPr lang="it-IT" dirty="0"/>
                            <a:t>+</a:t>
                          </a:r>
                        </a:p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M 80 Mels</a:t>
                          </a:r>
                        </a:p>
                        <a:p>
                          <a:pPr algn="ctr"/>
                          <a:r>
                            <a:rPr lang="it-IT" dirty="0"/>
                            <a:t>+</a:t>
                          </a:r>
                        </a:p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M 40 MFCC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dirty="0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M 40 MFCC</a:t>
                          </a:r>
                        </a:p>
                        <a:p>
                          <a:pPr algn="ctr"/>
                          <a:r>
                            <a:rPr lang="it-IT" dirty="0"/>
                            <a:t>+</a:t>
                          </a:r>
                        </a:p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S 80 Mels</a:t>
                          </a:r>
                        </a:p>
                        <a:p>
                          <a:pPr algn="ctr"/>
                          <a:r>
                            <a:rPr lang="it-IT" dirty="0"/>
                            <a:t>+</a:t>
                          </a:r>
                        </a:p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S 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1007852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96.8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96.4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95.6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63742463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2,624,790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1,303,726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691,463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80700359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131.01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122.04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106.09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501869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BA7069AF-2A7D-499C-ADE0-9FBFF07452C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33713501"/>
                  </p:ext>
                </p:extLst>
              </p:nvPr>
            </p:nvGraphicFramePr>
            <p:xfrm>
              <a:off x="135685" y="1781175"/>
              <a:ext cx="8842376" cy="44596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693115">
                      <a:extLst>
                        <a:ext uri="{9D8B030D-6E8A-4147-A177-3AD203B41FA5}">
                          <a16:colId xmlns:a16="http://schemas.microsoft.com/office/drawing/2014/main" val="4127210445"/>
                        </a:ext>
                      </a:extLst>
                    </a:gridCol>
                    <a:gridCol w="2543175">
                      <a:extLst>
                        <a:ext uri="{9D8B030D-6E8A-4147-A177-3AD203B41FA5}">
                          <a16:colId xmlns:a16="http://schemas.microsoft.com/office/drawing/2014/main" val="670516227"/>
                        </a:ext>
                      </a:extLst>
                    </a:gridCol>
                    <a:gridCol w="2395492">
                      <a:extLst>
                        <a:ext uri="{9D8B030D-6E8A-4147-A177-3AD203B41FA5}">
                          <a16:colId xmlns:a16="http://schemas.microsoft.com/office/drawing/2014/main" val="2516698560"/>
                        </a:ext>
                      </a:extLst>
                    </a:gridCol>
                    <a:gridCol w="2210594">
                      <a:extLst>
                        <a:ext uri="{9D8B030D-6E8A-4147-A177-3AD203B41FA5}">
                          <a16:colId xmlns:a16="http://schemas.microsoft.com/office/drawing/2014/main" val="3537406503"/>
                        </a:ext>
                      </a:extLst>
                    </a:gridCol>
                  </a:tblGrid>
                  <a:tr h="822960">
                    <a:tc rowSpan="3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3505676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Large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Medium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Small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4842728"/>
                      </a:ext>
                    </a:extLst>
                  </a:tr>
                  <a:tr h="14630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6906" t="-96667" r="-182254" b="-11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77099" t="-96667" r="-93384" b="-11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M 40 MFCC</a:t>
                          </a:r>
                        </a:p>
                        <a:p>
                          <a:pPr algn="ctr"/>
                          <a:r>
                            <a:rPr lang="it-IT" dirty="0"/>
                            <a:t>+</a:t>
                          </a:r>
                        </a:p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S 80 Mels</a:t>
                          </a:r>
                        </a:p>
                        <a:p>
                          <a:pPr algn="ctr"/>
                          <a:r>
                            <a:rPr lang="it-IT" dirty="0"/>
                            <a:t>+</a:t>
                          </a:r>
                        </a:p>
                        <a:p>
                          <a:pPr algn="ctr"/>
                          <a:r>
                            <a:rPr lang="it-IT" dirty="0" err="1"/>
                            <a:t>DSConv</a:t>
                          </a:r>
                          <a:r>
                            <a:rPr lang="it-IT" dirty="0"/>
                            <a:t> S 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1007852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96.8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96.4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95.6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63742463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2,624,790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1,303,726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691,463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80700359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131.01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122.04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106.09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5018699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656697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Ensemble 21-cmd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5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4898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 between the best models.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BA7069AF-2A7D-499C-ADE0-9FBFF07452C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60975845"/>
                  </p:ext>
                </p:extLst>
              </p:nvPr>
            </p:nvGraphicFramePr>
            <p:xfrm>
              <a:off x="135685" y="1781175"/>
              <a:ext cx="8842376" cy="454087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693115">
                      <a:extLst>
                        <a:ext uri="{9D8B030D-6E8A-4147-A177-3AD203B41FA5}">
                          <a16:colId xmlns:a16="http://schemas.microsoft.com/office/drawing/2014/main" val="4127210445"/>
                        </a:ext>
                      </a:extLst>
                    </a:gridCol>
                    <a:gridCol w="2543175">
                      <a:extLst>
                        <a:ext uri="{9D8B030D-6E8A-4147-A177-3AD203B41FA5}">
                          <a16:colId xmlns:a16="http://schemas.microsoft.com/office/drawing/2014/main" val="670516227"/>
                        </a:ext>
                      </a:extLst>
                    </a:gridCol>
                    <a:gridCol w="2395492">
                      <a:extLst>
                        <a:ext uri="{9D8B030D-6E8A-4147-A177-3AD203B41FA5}">
                          <a16:colId xmlns:a16="http://schemas.microsoft.com/office/drawing/2014/main" val="2516698560"/>
                        </a:ext>
                      </a:extLst>
                    </a:gridCol>
                    <a:gridCol w="2210594">
                      <a:extLst>
                        <a:ext uri="{9D8B030D-6E8A-4147-A177-3AD203B41FA5}">
                          <a16:colId xmlns:a16="http://schemas.microsoft.com/office/drawing/2014/main" val="3537406503"/>
                        </a:ext>
                      </a:extLst>
                    </a:gridCol>
                  </a:tblGrid>
                  <a:tr h="543415">
                    <a:tc rowSpan="3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3505676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Large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Medium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Small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4842728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L 80 </a:t>
                          </a: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Mels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L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L 40 MFCC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18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L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M 80 </a:t>
                          </a: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Mels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M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L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M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S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1007852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95.2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95.0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94.2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63742463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2,498,019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1,970,227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1,379,431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80700359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125.9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114.21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109.03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501869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BA7069AF-2A7D-499C-ADE0-9FBFF07452C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60975845"/>
                  </p:ext>
                </p:extLst>
              </p:nvPr>
            </p:nvGraphicFramePr>
            <p:xfrm>
              <a:off x="135685" y="1781175"/>
              <a:ext cx="8842376" cy="454087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693115">
                      <a:extLst>
                        <a:ext uri="{9D8B030D-6E8A-4147-A177-3AD203B41FA5}">
                          <a16:colId xmlns:a16="http://schemas.microsoft.com/office/drawing/2014/main" val="4127210445"/>
                        </a:ext>
                      </a:extLst>
                    </a:gridCol>
                    <a:gridCol w="2543175">
                      <a:extLst>
                        <a:ext uri="{9D8B030D-6E8A-4147-A177-3AD203B41FA5}">
                          <a16:colId xmlns:a16="http://schemas.microsoft.com/office/drawing/2014/main" val="670516227"/>
                        </a:ext>
                      </a:extLst>
                    </a:gridCol>
                    <a:gridCol w="2395492">
                      <a:extLst>
                        <a:ext uri="{9D8B030D-6E8A-4147-A177-3AD203B41FA5}">
                          <a16:colId xmlns:a16="http://schemas.microsoft.com/office/drawing/2014/main" val="2516698560"/>
                        </a:ext>
                      </a:extLst>
                    </a:gridCol>
                    <a:gridCol w="2210594">
                      <a:extLst>
                        <a:ext uri="{9D8B030D-6E8A-4147-A177-3AD203B41FA5}">
                          <a16:colId xmlns:a16="http://schemas.microsoft.com/office/drawing/2014/main" val="3537406503"/>
                        </a:ext>
                      </a:extLst>
                    </a:gridCol>
                  </a:tblGrid>
                  <a:tr h="822960">
                    <a:tc rowSpan="3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4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33505676"/>
                      </a:ext>
                    </a:extLst>
                  </a:tr>
                  <a:tr h="543415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Large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Medium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400" b="1" dirty="0"/>
                            <a:t>Small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64842728"/>
                      </a:ext>
                    </a:extLst>
                  </a:tr>
                  <a:tr h="1544257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66906" t="-91339" r="-182254" b="-1094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L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M 80 </a:t>
                          </a: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Mels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M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L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M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+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en-US" sz="1800" dirty="0" err="1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DSConv</a:t>
                          </a:r>
                          <a:r>
                            <a:rPr lang="en-US" sz="18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S 40 MFCC</a:t>
                          </a:r>
                          <a:endParaRPr lang="it-IT" sz="1800" dirty="0">
                            <a:effectLst/>
                            <a:latin typeface="+mn-lt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1007852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95.2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95.0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94.2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637424637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2,498,019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1,970,227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1,379,431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80700359"/>
                      </a:ext>
                    </a:extLst>
                  </a:tr>
                  <a:tr h="543415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125.9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114.21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it-IT" sz="2000" dirty="0">
                              <a:effectLst/>
                              <a:latin typeface="+mn-lt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109.03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5018699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875306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 10-cmd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03037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4636068"/>
            <a:ext cx="8842375" cy="161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Best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Ensemble Large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Smaller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DSConvSmall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+ 40MFCC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Fastest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1DCNN on raw data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3" name="Tabella 3">
            <a:extLst>
              <a:ext uri="{FF2B5EF4-FFF2-40B4-BE49-F238E27FC236}">
                <a16:creationId xmlns:a16="http://schemas.microsoft.com/office/drawing/2014/main" id="{F21D2EA6-8710-440D-8871-B08F1B7E2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571782"/>
              </p:ext>
            </p:extLst>
          </p:nvPr>
        </p:nvGraphicFramePr>
        <p:xfrm>
          <a:off x="137318" y="1144554"/>
          <a:ext cx="8815388" cy="336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69493">
                  <a:extLst>
                    <a:ext uri="{9D8B030D-6E8A-4147-A177-3AD203B41FA5}">
                      <a16:colId xmlns:a16="http://schemas.microsoft.com/office/drawing/2014/main" val="3182747752"/>
                    </a:ext>
                  </a:extLst>
                </a:gridCol>
                <a:gridCol w="1647825">
                  <a:extLst>
                    <a:ext uri="{9D8B030D-6E8A-4147-A177-3AD203B41FA5}">
                      <a16:colId xmlns:a16="http://schemas.microsoft.com/office/drawing/2014/main" val="79400042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875200025"/>
                    </a:ext>
                  </a:extLst>
                </a:gridCol>
                <a:gridCol w="1845470">
                  <a:extLst>
                    <a:ext uri="{9D8B030D-6E8A-4147-A177-3AD203B41FA5}">
                      <a16:colId xmlns:a16="http://schemas.microsoft.com/office/drawing/2014/main" val="336163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Accuracy %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# Parameters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Speed (</a:t>
                      </a:r>
                      <a:r>
                        <a:rPr lang="en-US" sz="2000" b="1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ms</a:t>
                      </a:r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168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SincConv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[Mittermaier et al.]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97.4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162K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40.35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6929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Ensemble Large</a:t>
                      </a:r>
                      <a:endParaRPr lang="it-IT" sz="20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96.8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2,624,790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131.01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997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Ensemble Medium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96.4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1,303,726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122.04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68884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</a:t>
                      </a:r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DSConvLarge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+ 80Mels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96.0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874,930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41,44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4095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Ensemble Small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95.6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691,463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106.09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7141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DSConvMedium + 40MFCC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95.0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262,998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38,23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19858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1D CNN on Raw data</a:t>
                      </a:r>
                      <a:endParaRPr lang="it-IT" sz="2000" b="1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93,0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257,018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28,71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113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</a:t>
                      </a:r>
                      <a:r>
                        <a:rPr lang="en-US" sz="2000" b="1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DSConvSmall</a:t>
                      </a:r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+ 40MFCC</a:t>
                      </a:r>
                      <a:endParaRPr lang="it-IT" sz="20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92,9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127,818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38,23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68672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0270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Performances 21-cmd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03037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4636068"/>
            <a:ext cx="8842375" cy="1619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Best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Ensemble Large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Smaller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1DCNN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Fastest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1DCNN on raw data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3" name="Tabella 3">
            <a:extLst>
              <a:ext uri="{FF2B5EF4-FFF2-40B4-BE49-F238E27FC236}">
                <a16:creationId xmlns:a16="http://schemas.microsoft.com/office/drawing/2014/main" id="{F21D2EA6-8710-440D-8871-B08F1B7E2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791278"/>
              </p:ext>
            </p:extLst>
          </p:nvPr>
        </p:nvGraphicFramePr>
        <p:xfrm>
          <a:off x="137318" y="1144554"/>
          <a:ext cx="8815388" cy="336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69493">
                  <a:extLst>
                    <a:ext uri="{9D8B030D-6E8A-4147-A177-3AD203B41FA5}">
                      <a16:colId xmlns:a16="http://schemas.microsoft.com/office/drawing/2014/main" val="3182747752"/>
                    </a:ext>
                  </a:extLst>
                </a:gridCol>
                <a:gridCol w="1647825">
                  <a:extLst>
                    <a:ext uri="{9D8B030D-6E8A-4147-A177-3AD203B41FA5}">
                      <a16:colId xmlns:a16="http://schemas.microsoft.com/office/drawing/2014/main" val="79400042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875200025"/>
                    </a:ext>
                  </a:extLst>
                </a:gridCol>
                <a:gridCol w="1845470">
                  <a:extLst>
                    <a:ext uri="{9D8B030D-6E8A-4147-A177-3AD203B41FA5}">
                      <a16:colId xmlns:a16="http://schemas.microsoft.com/office/drawing/2014/main" val="336163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sz="20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Accuracy %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# Parameters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Speed (</a:t>
                      </a:r>
                      <a:r>
                        <a:rPr lang="en-US" sz="2000" b="1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ms</a:t>
                      </a:r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168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SincConv</a:t>
                      </a: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[Mittermaier et al.]</a:t>
                      </a:r>
                      <a:endParaRPr lang="it-IT" sz="2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97.4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162K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40.35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6929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Ensemble Large</a:t>
                      </a:r>
                      <a:endParaRPr lang="it-IT" sz="20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95.2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2,498,019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125.9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7997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Ensemble Medium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95.0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1,970,227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114.21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68884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Ensemble Small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94.2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1,379,431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109.03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4095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DSConvLarge + 40MFCC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93.7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738,321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39.66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7141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DSConvMedium + 80Mels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92,7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832,673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39,72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19858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DSConvSmall + 80Mels</a:t>
                      </a:r>
                      <a:endParaRPr lang="it-IT" sz="2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90,0</a:t>
                      </a:r>
                      <a:endParaRPr lang="it-IT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604,757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37,97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113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Our 1D CNN on Raw data</a:t>
                      </a:r>
                      <a:endParaRPr lang="it-IT" sz="2000" b="1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89,1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257,733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28,25</a:t>
                      </a:r>
                      <a:endParaRPr lang="it-IT" sz="24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68672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9724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Conclusions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396335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15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6530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842375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Conclusions: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tests showed that our model is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very good in classifying keywords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;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Unfortunately we didn’t beat the state-of-the-art models;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We found that the number of convolutional layers played a key role in detecting high-level concepts;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There is not so much difference between using 80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Mels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or 40 MFCCs;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We presented different model sizes in order to fit different devices.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Future Work: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Try different hyperparameters during training;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Change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structure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of the 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network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using: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SincConv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;</a:t>
            </a:r>
          </a:p>
          <a:p>
            <a:pPr marL="1085850" lvl="1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GDSConv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;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Build a Feature Extractor with convolutional autoencoder.</a:t>
            </a:r>
          </a:p>
        </p:txBody>
      </p:sp>
    </p:spTree>
    <p:extLst>
      <p:ext uri="{BB962C8B-B14F-4D97-AF65-F5344CB8AC3E}">
        <p14:creationId xmlns:p14="http://schemas.microsoft.com/office/powerpoint/2010/main" val="4273023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Thank You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670794" y="6413034"/>
            <a:ext cx="4732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16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65678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" y="2426573"/>
            <a:ext cx="9128125" cy="2004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Thank you for your attention!</a:t>
            </a:r>
          </a:p>
          <a:p>
            <a:pPr algn="ctr" eaLnBrk="1" hangingPunct="1">
              <a:spcBef>
                <a:spcPct val="20000"/>
              </a:spcBef>
            </a:pPr>
            <a:r>
              <a:rPr lang="en-US" altLang="it-IT" sz="5400" b="1" dirty="0">
                <a:solidFill>
                  <a:srgbClr val="000000"/>
                </a:solidFill>
                <a:latin typeface="Garamond" panose="02020404030301010803" pitchFamily="18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73215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6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3002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240D882-02CE-49FB-BFF3-F527FC4902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4" t="10556" r="13195" b="10814"/>
          <a:stretch/>
        </p:blipFill>
        <p:spPr>
          <a:xfrm>
            <a:off x="15875" y="1040040"/>
            <a:ext cx="5576111" cy="534439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7E924267-0F68-4917-9045-DB5D9CFBCF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6400" y="1181692"/>
            <a:ext cx="3493293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Top Mistakes: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31 Up-Off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26 Down-Go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23 Go-No</a:t>
            </a:r>
          </a:p>
        </p:txBody>
      </p:sp>
    </p:spTree>
    <p:extLst>
      <p:ext uri="{BB962C8B-B14F-4D97-AF65-F5344CB8AC3E}">
        <p14:creationId xmlns:p14="http://schemas.microsoft.com/office/powerpoint/2010/main" val="976998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7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3002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5" name="Immagine 4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3025D1C1-38C5-4D4A-92D8-4891FEDD24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72" r="14028" b="8791"/>
          <a:stretch/>
        </p:blipFill>
        <p:spPr>
          <a:xfrm>
            <a:off x="0" y="1016001"/>
            <a:ext cx="5777971" cy="5392476"/>
          </a:xfrm>
          <a:prstGeom prst="rect">
            <a:avLst/>
          </a:prstGeom>
        </p:spPr>
      </p:pic>
      <p:sp>
        <p:nvSpPr>
          <p:cNvPr id="2" name="Rectangle 6">
            <a:extLst>
              <a:ext uri="{FF2B5EF4-FFF2-40B4-BE49-F238E27FC236}">
                <a16:creationId xmlns:a16="http://schemas.microsoft.com/office/drawing/2014/main" id="{F24DC1E6-AF70-4AEA-8631-8C335BDC42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7971" y="1181692"/>
            <a:ext cx="3201722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Top Mistakes: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85 “Four”-Unknown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65 “Three”-Unknown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Actually it confuses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“Four” – “For”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“Three” – “Tree”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7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Outline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1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6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Problem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The Solution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What we tried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1: 1DCNN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2: </a:t>
            </a:r>
            <a:r>
              <a:rPr lang="en-US" altLang="it-IT" sz="3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endParaRPr lang="en-US" altLang="it-IT" sz="3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Architecture 3: Ensemble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Performance comparisons vs. other papers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3200" dirty="0">
                <a:solidFill>
                  <a:srgbClr val="000000"/>
                </a:solidFill>
                <a:latin typeface="Garamond" panose="02020404030301010803" pitchFamily="18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207613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1) Literature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Teacher’s material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ArchiveX</a:t>
            </a: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paperswithcode.com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Reddit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GitHub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Paper’s references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2) For each paper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What we find useful for our problem?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Which references we want to follow?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B0F260F5-F52D-4DD0-8890-EF9D873C4802}"/>
              </a:ext>
            </a:extLst>
          </p:cNvPr>
          <p:cNvCxnSpPr>
            <a:cxnSpLocks/>
          </p:cNvCxnSpPr>
          <p:nvPr/>
        </p:nvCxnSpPr>
        <p:spPr>
          <a:xfrm flipV="1">
            <a:off x="5080000" y="3814619"/>
            <a:ext cx="0" cy="1625599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FCF7879F-803F-475D-872E-F3543533547B}"/>
              </a:ext>
            </a:extLst>
          </p:cNvPr>
          <p:cNvCxnSpPr/>
          <p:nvPr/>
        </p:nvCxnSpPr>
        <p:spPr>
          <a:xfrm flipH="1">
            <a:off x="4645891" y="5440218"/>
            <a:ext cx="434109" cy="0"/>
          </a:xfrm>
          <a:prstGeom prst="line">
            <a:avLst/>
          </a:prstGeom>
          <a:ln w="571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391DB72E-687B-4D0B-B74B-65C80262BE50}"/>
              </a:ext>
            </a:extLst>
          </p:cNvPr>
          <p:cNvCxnSpPr>
            <a:cxnSpLocks/>
          </p:cNvCxnSpPr>
          <p:nvPr/>
        </p:nvCxnSpPr>
        <p:spPr>
          <a:xfrm flipH="1">
            <a:off x="2514519" y="3814618"/>
            <a:ext cx="256548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CEE1484F-3EA3-43CF-BCBC-9194988DDF2D}"/>
              </a:ext>
            </a:extLst>
          </p:cNvPr>
          <p:cNvCxnSpPr>
            <a:cxnSpLocks/>
          </p:cNvCxnSpPr>
          <p:nvPr/>
        </p:nvCxnSpPr>
        <p:spPr>
          <a:xfrm>
            <a:off x="4729018" y="5006109"/>
            <a:ext cx="119149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Scorrimento verticale 39">
            <a:extLst>
              <a:ext uri="{FF2B5EF4-FFF2-40B4-BE49-F238E27FC236}">
                <a16:creationId xmlns:a16="http://schemas.microsoft.com/office/drawing/2014/main" id="{2411E49C-415B-4F75-BFA0-7BFC2C1BD8C4}"/>
              </a:ext>
            </a:extLst>
          </p:cNvPr>
          <p:cNvSpPr/>
          <p:nvPr/>
        </p:nvSpPr>
        <p:spPr>
          <a:xfrm>
            <a:off x="5717309" y="3680460"/>
            <a:ext cx="2096655" cy="2574621"/>
          </a:xfrm>
          <a:prstGeom prst="verticalScroll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1D 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Attention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40 MFCC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DSConv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3927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How we have tackled it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16485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20 July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3"/>
            <a:ext cx="8599487" cy="4888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3) Try to mix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from things written down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Example: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X says that MFCC are good for human voice …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Paper Y says that </a:t>
            </a: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are faster than normal CNN …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Mixing X and Y will work?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4 ) Debugging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Bias vs Variance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Error Analysis: look at the misclassified examples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Why didn’t work? When explaining we discovered other things to try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026" name="Picture 2" descr="Two puzzle pieces | Free Icon">
            <a:extLst>
              <a:ext uri="{FF2B5EF4-FFF2-40B4-BE49-F238E27FC236}">
                <a16:creationId xmlns:a16="http://schemas.microsoft.com/office/drawing/2014/main" id="{7C088BFB-4250-4ADF-BD18-838E0EC7C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39" b="28094"/>
          <a:stretch/>
        </p:blipFill>
        <p:spPr bwMode="auto">
          <a:xfrm>
            <a:off x="3747735" y="3253509"/>
            <a:ext cx="2982118" cy="1364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E4AAD0F5-CE75-4940-A8D0-D90C44671B15}"/>
              </a:ext>
            </a:extLst>
          </p:cNvPr>
          <p:cNvSpPr txBox="1"/>
          <p:nvPr/>
        </p:nvSpPr>
        <p:spPr>
          <a:xfrm>
            <a:off x="4108449" y="2979102"/>
            <a:ext cx="120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40 MFCC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F5B66A-2790-4DD8-939A-9B33FD2EE055}"/>
              </a:ext>
            </a:extLst>
          </p:cNvPr>
          <p:cNvSpPr txBox="1"/>
          <p:nvPr/>
        </p:nvSpPr>
        <p:spPr>
          <a:xfrm>
            <a:off x="5286090" y="2985997"/>
            <a:ext cx="146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DSConv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2893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Problem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6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Keyword Spotting: 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Detect a relatively small set of predefined keywords (10 or 21) in a stream of user utterances.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Application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Mobile phone, smart home device, consumer and robotics.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Constraints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small footprint and fast (Real Time).</a:t>
            </a:r>
          </a:p>
          <a:p>
            <a:pPr eaLnBrk="1" hangingPunct="1">
              <a:spcBef>
                <a:spcPct val="20000"/>
              </a:spcBef>
            </a:pPr>
            <a:endParaRPr lang="en-US" altLang="it-IT" sz="2200" b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Metrics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Accuracy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# of parameters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Prediction speed (milliseconds)</a:t>
            </a:r>
          </a:p>
        </p:txBody>
      </p:sp>
    </p:spTree>
    <p:extLst>
      <p:ext uri="{BB962C8B-B14F-4D97-AF65-F5344CB8AC3E}">
        <p14:creationId xmlns:p14="http://schemas.microsoft.com/office/powerpoint/2010/main" val="99852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The Solution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3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7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pic>
        <p:nvPicPr>
          <p:cNvPr id="3" name="Immagine 2" descr="Immagine che contiene orologio&#10;&#10;Descrizione generata automaticamente">
            <a:extLst>
              <a:ext uri="{FF2B5EF4-FFF2-40B4-BE49-F238E27FC236}">
                <a16:creationId xmlns:a16="http://schemas.microsoft.com/office/drawing/2014/main" id="{34DF351E-9FBC-4CE5-A052-FE3F8F7DD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90" y="1196442"/>
            <a:ext cx="7405819" cy="504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64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What we tried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2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4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269422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55" y="1181692"/>
            <a:ext cx="8599487" cy="5239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Datasets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(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Google Speech Dataset V2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):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10-commands (“yes”, “no”, “up”, “down”, “left”, “right”, “on”, “off”, “stop”, “go”);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21commands ([…], “zero”, “one”, “two”, “three”, “four”, “five”, “six”, “seven”, “eight”, “nine”, </a:t>
            </a:r>
            <a:r>
              <a:rPr lang="en-US" altLang="it-IT" sz="1800" b="1" dirty="0">
                <a:solidFill>
                  <a:srgbClr val="000000"/>
                </a:solidFill>
                <a:latin typeface="Garamond" panose="02020404030301010803" pitchFamily="18" charset="0"/>
              </a:rPr>
              <a:t>unknown</a:t>
            </a:r>
            <a:r>
              <a:rPr lang="en-US" altLang="it-IT" sz="1800" dirty="0">
                <a:solidFill>
                  <a:srgbClr val="000000"/>
                </a:solidFill>
                <a:latin typeface="Garamond" panose="02020404030301010803" pitchFamily="18" charset="0"/>
              </a:rPr>
              <a:t>).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Data Preprocessing techniques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 preprocessing (Raw Waveform)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80 Mel spectrogram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40MFCC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40MFCC + 40</a:t>
            </a:r>
            <a:r>
              <a:rPr lang="el-GR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Δ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+ 40</a:t>
            </a:r>
            <a:r>
              <a:rPr lang="el-GR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Δ</a:t>
            </a:r>
            <a:r>
              <a:rPr lang="it-IT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(=120)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Learning Architectures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</a:t>
            </a:r>
          </a:p>
          <a:p>
            <a:pPr marL="285750" indent="-28575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1DCNN on RAW data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 err="1">
                <a:solidFill>
                  <a:srgbClr val="000000"/>
                </a:solidFill>
                <a:latin typeface="Garamond" panose="02020404030301010803" pitchFamily="18" charset="0"/>
              </a:rPr>
              <a:t>DSConv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(Small - Medium - Large)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Ensemble (Small - Medium - Large)</a:t>
            </a:r>
          </a:p>
          <a:p>
            <a:pPr marL="342900" indent="-342900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C9B927-49DA-4C51-BB84-EAC7CB890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03" t="25215" r="56516" b="15738"/>
          <a:stretch/>
        </p:blipFill>
        <p:spPr>
          <a:xfrm>
            <a:off x="5018077" y="3135898"/>
            <a:ext cx="1651284" cy="127575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468CACCE-4C33-4D60-9191-E04F1DFF4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61" r="64801" b="19191"/>
          <a:stretch/>
        </p:blipFill>
        <p:spPr>
          <a:xfrm>
            <a:off x="6827060" y="3135898"/>
            <a:ext cx="1466850" cy="127647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7945857-77FA-4556-9051-5BC707F7BF83}"/>
              </a:ext>
            </a:extLst>
          </p:cNvPr>
          <p:cNvSpPr txBox="1"/>
          <p:nvPr/>
        </p:nvSpPr>
        <p:spPr>
          <a:xfrm>
            <a:off x="5020412" y="2750324"/>
            <a:ext cx="1651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+mn-lt"/>
              </a:rPr>
              <a:t>80 Mels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4AEA8AD-6A59-4C53-9B94-B17E05508FD0}"/>
              </a:ext>
            </a:extLst>
          </p:cNvPr>
          <p:cNvSpPr txBox="1"/>
          <p:nvPr/>
        </p:nvSpPr>
        <p:spPr>
          <a:xfrm>
            <a:off x="6669361" y="2785541"/>
            <a:ext cx="1651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+mn-lt"/>
              </a:rPr>
              <a:t>40 MFCC</a:t>
            </a:r>
          </a:p>
        </p:txBody>
      </p:sp>
    </p:spTree>
    <p:extLst>
      <p:ext uri="{BB962C8B-B14F-4D97-AF65-F5344CB8AC3E}">
        <p14:creationId xmlns:p14="http://schemas.microsoft.com/office/powerpoint/2010/main" val="384177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1D CNN on RAW data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20771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5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7" y="6408477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209" y="3829314"/>
            <a:ext cx="8676533" cy="242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7687AFC-0298-4EDC-A984-67E9A942D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1169397"/>
            <a:ext cx="9144000" cy="2506521"/>
          </a:xfrm>
          <a:prstGeom prst="rect">
            <a:avLst/>
          </a:prstGeom>
        </p:spPr>
      </p:pic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D2407F44-4A73-4BC5-A141-657CE63EBA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97698"/>
              </p:ext>
            </p:extLst>
          </p:nvPr>
        </p:nvGraphicFramePr>
        <p:xfrm>
          <a:off x="1010653" y="4030338"/>
          <a:ext cx="6570822" cy="204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0274">
                  <a:extLst>
                    <a:ext uri="{9D8B030D-6E8A-4147-A177-3AD203B41FA5}">
                      <a16:colId xmlns:a16="http://schemas.microsoft.com/office/drawing/2014/main" val="2145336385"/>
                    </a:ext>
                  </a:extLst>
                </a:gridCol>
                <a:gridCol w="2190274">
                  <a:extLst>
                    <a:ext uri="{9D8B030D-6E8A-4147-A177-3AD203B41FA5}">
                      <a16:colId xmlns:a16="http://schemas.microsoft.com/office/drawing/2014/main" val="871382990"/>
                    </a:ext>
                  </a:extLst>
                </a:gridCol>
                <a:gridCol w="2190274">
                  <a:extLst>
                    <a:ext uri="{9D8B030D-6E8A-4147-A177-3AD203B41FA5}">
                      <a16:colId xmlns:a16="http://schemas.microsoft.com/office/drawing/2014/main" val="158748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200" noProof="0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noProof="0" dirty="0"/>
                        <a:t>10 commands</a:t>
                      </a:r>
                    </a:p>
                    <a:p>
                      <a:pPr algn="ctr"/>
                      <a:r>
                        <a:rPr lang="en-US" sz="2200" b="0" noProof="0" dirty="0"/>
                        <a:t>(30k - 3k - 3k)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noProof="0" dirty="0"/>
                        <a:t>21 commands</a:t>
                      </a:r>
                    </a:p>
                    <a:p>
                      <a:pPr algn="ctr"/>
                      <a:r>
                        <a:rPr lang="en-US" sz="2200" b="0" noProof="0" dirty="0"/>
                        <a:t>(84k - 9k - 11k)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309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93.0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89.1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513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#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257,733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525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200" b="1" noProof="0" dirty="0"/>
                        <a:t>Speed (</a:t>
                      </a:r>
                      <a:r>
                        <a:rPr lang="en-US" sz="2200" b="1" noProof="0" dirty="0" err="1"/>
                        <a:t>ms</a:t>
                      </a:r>
                      <a:r>
                        <a:rPr lang="en-US" sz="2200" b="1" noProof="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noProof="0" dirty="0"/>
                        <a:t>28.25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5381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53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Separable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6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747735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993" y="1108229"/>
            <a:ext cx="8364013" cy="5319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Separable convolution: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uses less parameters, less memory and less computations than regular convolutional layers and perform better.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There are two types of Separable convolution: </a:t>
            </a:r>
            <a:r>
              <a:rPr lang="en-US" altLang="it-IT" sz="2200" dirty="0">
                <a:solidFill>
                  <a:srgbClr val="0070C0"/>
                </a:solidFill>
                <a:latin typeface="Garamond" panose="02020404030301010803" pitchFamily="18" charset="0"/>
              </a:rPr>
              <a:t>Spatial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and </a:t>
            </a:r>
            <a:r>
              <a:rPr lang="en-US" altLang="it-IT" sz="2200" dirty="0" err="1">
                <a:solidFill>
                  <a:srgbClr val="0070C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Spatial separable convolution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: divides a kernel into two smaller kernels.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E.g. divides a 3x3 kernel into a 3x1 and 1x3 kernel. Instead of doing one convolution with 9 multiplications, we do two convolutions with 3 multiplications each (6 in total) to achieve the same result. 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Problem: 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not all kernels can be “separated” (mathematically) into two.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b="1" dirty="0" err="1">
                <a:solidFill>
                  <a:srgbClr val="00000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b="1" dirty="0">
                <a:solidFill>
                  <a:srgbClr val="000000"/>
                </a:solidFill>
                <a:latin typeface="Garamond" panose="02020404030301010803" pitchFamily="18" charset="0"/>
              </a:rPr>
              <a:t> Separable convolution: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uses kernels that cannot be “factored” into two smaller kernels. It deals not just with the spatial dimensions, but also with the depth dimension (number of channels).</a:t>
            </a:r>
          </a:p>
          <a:p>
            <a:pPr algn="just" eaLnBrk="1" hangingPunct="1">
              <a:spcBef>
                <a:spcPct val="20000"/>
              </a:spcBef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It splits a kernel into two separate kernels that do two convolutions: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</a:t>
            </a:r>
            <a:r>
              <a:rPr lang="en-US" altLang="it-IT" sz="2200" dirty="0" err="1">
                <a:solidFill>
                  <a:srgbClr val="C00000"/>
                </a:solidFill>
                <a:latin typeface="Garamond" panose="02020404030301010803" pitchFamily="18" charset="0"/>
              </a:rPr>
              <a:t>depthwise</a:t>
            </a:r>
            <a:r>
              <a:rPr lang="en-US" altLang="it-IT" sz="2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anose="02020404030301010803" pitchFamily="18" charset="0"/>
              </a:rPr>
              <a:t> </a:t>
            </a:r>
            <a:r>
              <a:rPr lang="en-US" altLang="it-IT" sz="2200" dirty="0">
                <a:solidFill>
                  <a:srgbClr val="C00000"/>
                </a:solidFill>
                <a:latin typeface="Garamond" panose="02020404030301010803" pitchFamily="18" charset="0"/>
              </a:rPr>
              <a:t>convolution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;</a:t>
            </a:r>
          </a:p>
          <a:p>
            <a:pPr marL="342900" indent="-342900" algn="just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the </a:t>
            </a:r>
            <a:r>
              <a:rPr lang="en-US" altLang="it-IT" sz="2200" dirty="0">
                <a:solidFill>
                  <a:srgbClr val="C00000"/>
                </a:solidFill>
                <a:latin typeface="Garamond" panose="02020404030301010803" pitchFamily="18" charset="0"/>
              </a:rPr>
              <a:t>pointwise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 (1x1) </a:t>
            </a:r>
            <a:r>
              <a:rPr lang="en-US" altLang="it-IT" sz="2200" dirty="0">
                <a:solidFill>
                  <a:srgbClr val="C00000"/>
                </a:solidFill>
                <a:latin typeface="Garamond" panose="02020404030301010803" pitchFamily="18" charset="0"/>
              </a:rPr>
              <a:t>convolution</a:t>
            </a:r>
            <a:r>
              <a:rPr lang="en-US" altLang="it-IT" sz="2200" dirty="0">
                <a:solidFill>
                  <a:srgbClr val="000000"/>
                </a:solidFill>
                <a:latin typeface="Garamond" panose="02020404030301010803" pitchFamily="18" charset="0"/>
              </a:rPr>
              <a:t>.</a:t>
            </a: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75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Depth-wise Sep. CONV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815064" y="6408477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7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195086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EB0FE0A-C625-48AE-BE50-C79BD13590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1" t="13789" r="27579" b="56198"/>
          <a:stretch/>
        </p:blipFill>
        <p:spPr>
          <a:xfrm>
            <a:off x="5881060" y="1590854"/>
            <a:ext cx="3264933" cy="395228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B3D771A4-1E11-4CD9-9009-D70BA851FB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526" t="25592" r="3502" b="60998"/>
          <a:stretch/>
        </p:blipFill>
        <p:spPr>
          <a:xfrm>
            <a:off x="0" y="1028296"/>
            <a:ext cx="5871411" cy="202349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92DE1AE-03FC-4123-89EF-B30A9A2FB5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311" t="42311" r="821" b="40539"/>
          <a:stretch/>
        </p:blipFill>
        <p:spPr>
          <a:xfrm>
            <a:off x="-1" y="3460947"/>
            <a:ext cx="6290249" cy="266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36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B72CA51-468A-41F6-9CC9-3C2B6EC15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93" r="52000"/>
          <a:stretch/>
        </p:blipFill>
        <p:spPr>
          <a:xfrm>
            <a:off x="523824" y="1016000"/>
            <a:ext cx="8069043" cy="232629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FD3924-BD2E-47EB-8DCD-3AD635AE70B8}"/>
              </a:ext>
            </a:extLst>
          </p:cNvPr>
          <p:cNvSpPr txBox="1">
            <a:spLocks/>
          </p:cNvSpPr>
          <p:nvPr/>
        </p:nvSpPr>
        <p:spPr bwMode="auto">
          <a:xfrm>
            <a:off x="15875" y="1"/>
            <a:ext cx="88423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it-IT" sz="6000" dirty="0" err="1">
                <a:solidFill>
                  <a:srgbClr val="FFFFFF"/>
                </a:solidFill>
                <a:latin typeface="Tw Cen MT" panose="020B0602020104020603" pitchFamily="34" charset="0"/>
              </a:rPr>
              <a:t>DSConv</a:t>
            </a:r>
            <a:r>
              <a:rPr lang="en-US" altLang="it-IT" sz="6000" dirty="0">
                <a:solidFill>
                  <a:srgbClr val="FFFFFF"/>
                </a:solidFill>
                <a:latin typeface="Tw Cen MT" panose="020B0602020104020603" pitchFamily="34" charset="0"/>
              </a:rPr>
              <a:t> Model - Large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1B3E0C32-1984-4560-966F-A08D7A1991F2}"/>
              </a:ext>
            </a:extLst>
          </p:cNvPr>
          <p:cNvSpPr/>
          <p:nvPr/>
        </p:nvSpPr>
        <p:spPr>
          <a:xfrm>
            <a:off x="0" y="6408477"/>
            <a:ext cx="29971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Ivancich S. - Masiero L.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8459245-DDCF-4A55-8FE9-5CF48972E537}"/>
              </a:ext>
            </a:extLst>
          </p:cNvPr>
          <p:cNvSpPr/>
          <p:nvPr/>
        </p:nvSpPr>
        <p:spPr>
          <a:xfrm>
            <a:off x="8783946" y="6396334"/>
            <a:ext cx="328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8</a:t>
            </a:r>
            <a:endParaRPr lang="en-US" altLang="it-IT" sz="18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CDC0EA93-AE21-4D2B-BBA9-8CFFCDEC2B60}"/>
              </a:ext>
            </a:extLst>
          </p:cNvPr>
          <p:cNvSpPr/>
          <p:nvPr/>
        </p:nvSpPr>
        <p:spPr>
          <a:xfrm>
            <a:off x="3316371" y="6420772"/>
            <a:ext cx="24839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it-IT" sz="2400" dirty="0">
                <a:solidFill>
                  <a:srgbClr val="000000"/>
                </a:solidFill>
                <a:latin typeface="Garamond" panose="02020404030301010803" pitchFamily="18" charset="0"/>
              </a:rPr>
              <a:t>22 September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70D5-0432-4218-8BC0-C9B6BA7FF1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318" y="1181692"/>
            <a:ext cx="8599487" cy="5073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just" eaLnBrk="1" hangingPunct="1">
              <a:spcBef>
                <a:spcPct val="20000"/>
              </a:spcBef>
            </a:pPr>
            <a:endParaRPr lang="en-US" altLang="it-IT" sz="2200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70323932"/>
                  </p:ext>
                </p:extLst>
              </p:nvPr>
            </p:nvGraphicFramePr>
            <p:xfrm>
              <a:off x="137160" y="3342292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8587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34462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60446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64282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+ 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it-IT" sz="2200" b="0" i="0" smtClean="0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</m:oMath>
                          </a14:m>
                          <a:r>
                            <a:rPr lang="it-IT" sz="2200" dirty="0"/>
                            <a:t>s</a:t>
                          </a:r>
                        </a:p>
                        <a:p>
                          <a:pPr algn="ctr"/>
                          <a:r>
                            <a:rPr lang="it-IT" sz="2200" dirty="0"/>
                            <a:t>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96.0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95.3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93.7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1,178,530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738,321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2,013,441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  <a:p>
                          <a:r>
                            <a:rPr lang="en-US" sz="2200" b="1" noProof="0" dirty="0"/>
                            <a:t>With FE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33.39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41.44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45.32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33.42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44.25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41.62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30.87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39.66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33.13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44.62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ella 7">
                <a:extLst>
                  <a:ext uri="{FF2B5EF4-FFF2-40B4-BE49-F238E27FC236}">
                    <a16:creationId xmlns:a16="http://schemas.microsoft.com/office/drawing/2014/main" id="{2E40B380-FD97-4475-84CA-3D9DE00DDF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70323932"/>
                  </p:ext>
                </p:extLst>
              </p:nvPr>
            </p:nvGraphicFramePr>
            <p:xfrm>
              <a:off x="137160" y="3342292"/>
              <a:ext cx="8842372" cy="307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482090">
                      <a:extLst>
                        <a:ext uri="{9D8B030D-6E8A-4147-A177-3AD203B41FA5}">
                          <a16:colId xmlns:a16="http://schemas.microsoft.com/office/drawing/2014/main" val="1793847160"/>
                        </a:ext>
                      </a:extLst>
                    </a:gridCol>
                    <a:gridCol w="1200150">
                      <a:extLst>
                        <a:ext uri="{9D8B030D-6E8A-4147-A177-3AD203B41FA5}">
                          <a16:colId xmlns:a16="http://schemas.microsoft.com/office/drawing/2014/main" val="1223193666"/>
                        </a:ext>
                      </a:extLst>
                    </a:gridCol>
                    <a:gridCol w="1104900">
                      <a:extLst>
                        <a:ext uri="{9D8B030D-6E8A-4147-A177-3AD203B41FA5}">
                          <a16:colId xmlns:a16="http://schemas.microsoft.com/office/drawing/2014/main" val="2013847091"/>
                        </a:ext>
                      </a:extLst>
                    </a:gridCol>
                    <a:gridCol w="1285875">
                      <a:extLst>
                        <a:ext uri="{9D8B030D-6E8A-4147-A177-3AD203B41FA5}">
                          <a16:colId xmlns:a16="http://schemas.microsoft.com/office/drawing/2014/main" val="958923184"/>
                        </a:ext>
                      </a:extLst>
                    </a:gridCol>
                    <a:gridCol w="1344629">
                      <a:extLst>
                        <a:ext uri="{9D8B030D-6E8A-4147-A177-3AD203B41FA5}">
                          <a16:colId xmlns:a16="http://schemas.microsoft.com/office/drawing/2014/main" val="1336824402"/>
                        </a:ext>
                      </a:extLst>
                    </a:gridCol>
                    <a:gridCol w="1160446">
                      <a:extLst>
                        <a:ext uri="{9D8B030D-6E8A-4147-A177-3AD203B41FA5}">
                          <a16:colId xmlns:a16="http://schemas.microsoft.com/office/drawing/2014/main" val="105537762"/>
                        </a:ext>
                      </a:extLst>
                    </a:gridCol>
                    <a:gridCol w="1264282">
                      <a:extLst>
                        <a:ext uri="{9D8B030D-6E8A-4147-A177-3AD203B41FA5}">
                          <a16:colId xmlns:a16="http://schemas.microsoft.com/office/drawing/2014/main" val="1130500430"/>
                        </a:ext>
                      </a:extLst>
                    </a:gridCol>
                  </a:tblGrid>
                  <a:tr h="701040">
                    <a:tc rowSpan="2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>
                        <a:lnL w="12700" cmpd="sng">
                          <a:noFill/>
                        </a:lnL>
                        <a:lnT w="12700" cmpd="sng">
                          <a:noFill/>
                        </a:lnT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10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(30k - 3k - 3k)</a:t>
                          </a:r>
                        </a:p>
                      </a:txBody>
                      <a:tcPr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2200" b="1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21 commands</a:t>
                          </a: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en-US" sz="18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(84k - 9k - 11k)</a:t>
                          </a:r>
                        </a:p>
                      </a:txBody>
                      <a:tcPr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09382052"/>
                      </a:ext>
                    </a:extLst>
                  </a:tr>
                  <a:tr h="762000">
                    <a:tc vMerge="1">
                      <a:txBody>
                        <a:bodyPr/>
                        <a:lstStyle/>
                        <a:p>
                          <a:endParaRPr lang="it-IT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95261" t="-96800" r="-295261" b="-2288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80 Mels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2200" dirty="0"/>
                            <a:t>40 MFCC</a:t>
                          </a:r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anchor="ctr">
                        <a:lnB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98558" t="-96800" r="-1923" b="-2288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2854870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Accuracy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96.0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95.3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95.5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93.4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93.7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92.7</a:t>
                          </a:r>
                        </a:p>
                      </a:txBody>
                      <a:tcPr anchor="ctr">
                        <a:lnT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1092420634"/>
                      </a:ext>
                    </a:extLst>
                  </a:tr>
                  <a:tr h="42672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# params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874,930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571,330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1,178,530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1,375,881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738,321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2,013,441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0699236"/>
                      </a:ext>
                    </a:extLst>
                  </a:tr>
                  <a:tr h="762000">
                    <a:tc>
                      <a:txBody>
                        <a:bodyPr/>
                        <a:lstStyle/>
                        <a:p>
                          <a:r>
                            <a:rPr lang="en-US" sz="2200" b="1" noProof="0" dirty="0"/>
                            <a:t>Speed (</a:t>
                          </a:r>
                          <a:r>
                            <a:rPr lang="en-US" sz="2200" b="1" noProof="0" dirty="0" err="1"/>
                            <a:t>ms</a:t>
                          </a:r>
                          <a:r>
                            <a:rPr lang="en-US" sz="2200" b="1" noProof="0" dirty="0"/>
                            <a:t>)</a:t>
                          </a:r>
                        </a:p>
                        <a:p>
                          <a:r>
                            <a:rPr lang="en-US" sz="2200" b="1" noProof="0" dirty="0"/>
                            <a:t>With FE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33.39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41.44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30.24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45.32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33.42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44.25</a:t>
                          </a:r>
                        </a:p>
                      </a:txBody>
                      <a:tcPr anchor="ctr"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33.79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41.62</a:t>
                          </a:r>
                        </a:p>
                      </a:txBody>
                      <a:tcPr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b="1" dirty="0"/>
                            <a:t>30.87</a:t>
                          </a:r>
                        </a:p>
                        <a:p>
                          <a:pPr algn="ctr"/>
                          <a:r>
                            <a:rPr lang="it-IT" sz="1800" b="1" dirty="0"/>
                            <a:t>39.66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it-IT" sz="1800" dirty="0"/>
                            <a:t>33.13</a:t>
                          </a:r>
                        </a:p>
                        <a:p>
                          <a:pPr algn="ctr"/>
                          <a:r>
                            <a:rPr lang="it-IT" sz="1800" dirty="0"/>
                            <a:t>44.62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8574730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9259220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GNET-template2">
  <a:themeElements>
    <a:clrScheme name="Luna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Luna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Lun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DEI_SCIENTIFIC_TEMPLATE_SLIDE.potx</Template>
  <TotalTime>5481</TotalTime>
  <Words>1897</Words>
  <Application>Microsoft Office PowerPoint</Application>
  <PresentationFormat>Presentazione su schermo (4:3)</PresentationFormat>
  <Paragraphs>482</Paragraphs>
  <Slides>21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9" baseType="lpstr">
      <vt:lpstr>Arial</vt:lpstr>
      <vt:lpstr>Calibri</vt:lpstr>
      <vt:lpstr>Cambria Math</vt:lpstr>
      <vt:lpstr>Garamond</vt:lpstr>
      <vt:lpstr>Tw Cen MT</vt:lpstr>
      <vt:lpstr>Wingdings</vt:lpstr>
      <vt:lpstr>Wingdings 2</vt:lpstr>
      <vt:lpstr>SIGNET-template2</vt:lpstr>
      <vt:lpstr>End-to-End Framework for Keyword Spotting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University of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presentazione DEI</dc:title>
  <dc:creator>Stefano Ivancich</dc:creator>
  <cp:lastModifiedBy>Luca Masiero</cp:lastModifiedBy>
  <cp:revision>770</cp:revision>
  <dcterms:created xsi:type="dcterms:W3CDTF">2011-09-22T18:51:05Z</dcterms:created>
  <dcterms:modified xsi:type="dcterms:W3CDTF">2020-08-13T09:00:58Z</dcterms:modified>
</cp:coreProperties>
</file>

<file path=docProps/thumbnail.jpeg>
</file>